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312" r:id="rId2"/>
    <p:sldId id="315" r:id="rId3"/>
    <p:sldId id="325" r:id="rId4"/>
    <p:sldId id="330" r:id="rId5"/>
    <p:sldId id="336" r:id="rId6"/>
    <p:sldId id="31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Oliva" initials="AO" lastIdx="15" clrIdx="0">
    <p:extLst>
      <p:ext uri="{19B8F6BF-5375-455C-9EA6-DF929625EA0E}">
        <p15:presenceInfo xmlns:p15="http://schemas.microsoft.com/office/powerpoint/2012/main" userId="93f030aa653c89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01"/>
    <a:srgbClr val="F0B503"/>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13" autoAdjust="0"/>
    <p:restoredTop sz="73319" autoAdjust="0"/>
  </p:normalViewPr>
  <p:slideViewPr>
    <p:cSldViewPr snapToGrid="0">
      <p:cViewPr varScale="1">
        <p:scale>
          <a:sx n="89" d="100"/>
          <a:sy n="89" d="100"/>
        </p:scale>
        <p:origin x="1496" y="1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99310-3752-4E3D-B840-40F6B2C6A02E}" type="datetimeFigureOut">
              <a:rPr lang="en-US" smtClean="0"/>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1418E-9EC4-4565-B552-5DF72BEB32D8}" type="slidenum">
              <a:rPr lang="en-US" smtClean="0"/>
              <a:t>‹#›</a:t>
            </a:fld>
            <a:endParaRPr lang="en-US" dirty="0"/>
          </a:p>
        </p:txBody>
      </p:sp>
    </p:spTree>
    <p:extLst>
      <p:ext uri="{BB962C8B-B14F-4D97-AF65-F5344CB8AC3E}">
        <p14:creationId xmlns:p14="http://schemas.microsoft.com/office/powerpoint/2010/main" val="404995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9E81418E-9EC4-4565-B552-5DF72BEB32D8}" type="slidenum">
              <a:rPr lang="en-US" smtClean="0"/>
              <a:t>2</a:t>
            </a:fld>
            <a:endParaRPr lang="en-US" dirty="0"/>
          </a:p>
        </p:txBody>
      </p:sp>
    </p:spTree>
    <p:extLst>
      <p:ext uri="{BB962C8B-B14F-4D97-AF65-F5344CB8AC3E}">
        <p14:creationId xmlns:p14="http://schemas.microsoft.com/office/powerpoint/2010/main" val="290133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1418E-9EC4-4565-B552-5DF72BEB32D8}" type="slidenum">
              <a:rPr lang="en-US" smtClean="0"/>
              <a:t>3</a:t>
            </a:fld>
            <a:endParaRPr lang="en-US" dirty="0"/>
          </a:p>
        </p:txBody>
      </p:sp>
    </p:spTree>
    <p:extLst>
      <p:ext uri="{BB962C8B-B14F-4D97-AF65-F5344CB8AC3E}">
        <p14:creationId xmlns:p14="http://schemas.microsoft.com/office/powerpoint/2010/main" val="151388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acc>
                    </m:oMath>
                  </m:oMathPara>
                </a14:m>
                <a:endParaRPr lang="en-US" dirty="0"/>
              </a:p>
            </p:txBody>
          </p:sp>
        </mc:Choice>
        <mc:Fallback xmlns="">
          <p:sp>
            <p:nvSpPr>
              <p:cNvPr id="3" name="Notes Placeholder 2"/>
              <p:cNvSpPr>
                <a:spLocks noGrp="1"/>
              </p:cNvSpPr>
              <p:nvPr>
                <p:ph type="body" idx="1"/>
              </p:nvPr>
            </p:nvSpPr>
            <p:spPr/>
            <p:txBody>
              <a:bodyPr/>
              <a:lstStyle/>
              <a:p>
                <a:r>
                  <a:rPr lang="en-US" i="0">
                    <a:latin typeface="Cambria Math" panose="02040503050406030204" pitchFamily="18" charset="0"/>
                  </a:rPr>
                  <a:t>() ́</a:t>
                </a:r>
                <a:endParaRPr lang="en-US" dirty="0"/>
              </a:p>
            </p:txBody>
          </p:sp>
        </mc:Fallback>
      </mc:AlternateContent>
      <p:sp>
        <p:nvSpPr>
          <p:cNvPr id="4" name="Slide Number Placeholder 3"/>
          <p:cNvSpPr>
            <a:spLocks noGrp="1"/>
          </p:cNvSpPr>
          <p:nvPr>
            <p:ph type="sldNum" sz="quarter" idx="5"/>
          </p:nvPr>
        </p:nvSpPr>
        <p:spPr/>
        <p:txBody>
          <a:bodyPr/>
          <a:lstStyle/>
          <a:p>
            <a:fld id="{9E81418E-9EC4-4565-B552-5DF72BEB32D8}" type="slidenum">
              <a:rPr lang="en-US" smtClean="0"/>
              <a:t>6</a:t>
            </a:fld>
            <a:endParaRPr lang="en-US" dirty="0"/>
          </a:p>
        </p:txBody>
      </p:sp>
    </p:spTree>
    <p:extLst>
      <p:ext uri="{BB962C8B-B14F-4D97-AF65-F5344CB8AC3E}">
        <p14:creationId xmlns:p14="http://schemas.microsoft.com/office/powerpoint/2010/main" val="3116908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t>5/16/2023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t>5/16/2023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C000"/>
                </a:solidFill>
              </a:rPr>
              <a:t>Latinx cultural values  </a:t>
            </a:r>
          </a:p>
        </p:txBody>
      </p:sp>
      <p:sp>
        <p:nvSpPr>
          <p:cNvPr id="3" name="Content Placeholder 2"/>
          <p:cNvSpPr>
            <a:spLocks noGrp="1"/>
          </p:cNvSpPr>
          <p:nvPr>
            <p:ph idx="1"/>
          </p:nvPr>
        </p:nvSpPr>
        <p:spPr/>
        <p:txBody>
          <a:bodyPr>
            <a:normAutofit/>
          </a:bodyPr>
          <a:lstStyle/>
          <a:p>
            <a:r>
              <a:rPr lang="en-US" sz="2800" b="1" i="1" dirty="0">
                <a:latin typeface="Arial" panose="020B0604020202020204" pitchFamily="34" charset="0"/>
                <a:cs typeface="Arial" panose="020B0604020202020204" pitchFamily="34" charset="0"/>
              </a:rPr>
              <a:t>Respecto</a:t>
            </a:r>
          </a:p>
          <a:p>
            <a:r>
              <a:rPr lang="en-US" sz="2800" b="1" i="1" dirty="0">
                <a:latin typeface="Arial" panose="020B0604020202020204" pitchFamily="34" charset="0"/>
                <a:cs typeface="Arial" panose="020B0604020202020204" pitchFamily="34" charset="0"/>
              </a:rPr>
              <a:t>Familismo</a:t>
            </a:r>
          </a:p>
          <a:p>
            <a:r>
              <a:rPr lang="en-US" sz="2800" b="1" dirty="0">
                <a:latin typeface="Arial" panose="020B0604020202020204" pitchFamily="34" charset="0"/>
                <a:cs typeface="Arial" panose="020B0604020202020204" pitchFamily="34" charset="0"/>
              </a:rPr>
              <a:t>Collectivism</a:t>
            </a:r>
          </a:p>
          <a:p>
            <a:r>
              <a:rPr lang="en-US" sz="2800" b="1" i="1" dirty="0">
                <a:latin typeface="Arial" panose="020B0604020202020204" pitchFamily="34" charset="0"/>
                <a:cs typeface="Arial" panose="020B0604020202020204" pitchFamily="34" charset="0"/>
              </a:rPr>
              <a:t>“Mi hijo, mi hija”</a:t>
            </a:r>
          </a:p>
          <a:p>
            <a:r>
              <a:rPr lang="en-US" sz="2800" b="1" dirty="0">
                <a:latin typeface="Arial" panose="020B0604020202020204" pitchFamily="34" charset="0"/>
                <a:cs typeface="Arial" panose="020B0604020202020204" pitchFamily="34" charset="0"/>
              </a:rPr>
              <a:t>Parenting</a:t>
            </a:r>
          </a:p>
          <a:p>
            <a:r>
              <a:rPr lang="en-US" sz="2800" b="1" dirty="0">
                <a:latin typeface="Arial" panose="020B0604020202020204" pitchFamily="34" charset="0"/>
                <a:cs typeface="Arial" panose="020B0604020202020204" pitchFamily="34" charset="0"/>
              </a:rPr>
              <a:t>Comadres, Compadres</a:t>
            </a:r>
          </a:p>
          <a:p>
            <a:r>
              <a:rPr lang="en-US" sz="2800" b="1" dirty="0">
                <a:latin typeface="Arial" panose="020B0604020202020204" pitchFamily="34" charset="0"/>
                <a:cs typeface="Arial" panose="020B0604020202020204" pitchFamily="34" charset="0"/>
              </a:rPr>
              <a:t>Spirituality</a:t>
            </a:r>
            <a:endParaRPr lang="en-US" sz="2800" dirty="0">
              <a:latin typeface="Arial" panose="020B0604020202020204" pitchFamily="34" charset="0"/>
              <a:cs typeface="Arial" panose="020B0604020202020204" pitchFamily="34" charset="0"/>
            </a:endParaRPr>
          </a:p>
        </p:txBody>
      </p:sp>
      <p:pic>
        <p:nvPicPr>
          <p:cNvPr id="4" name="Picture 3" descr="Red heart plushy">
            <a:extLst>
              <a:ext uri="{FF2B5EF4-FFF2-40B4-BE49-F238E27FC236}">
                <a16:creationId xmlns:a16="http://schemas.microsoft.com/office/drawing/2014/main" id="{E728EBA6-E05C-7700-E550-9476D74267EE}"/>
              </a:ext>
            </a:extLst>
          </p:cNvPr>
          <p:cNvPicPr>
            <a:picLocks noChangeAspect="1"/>
          </p:cNvPicPr>
          <p:nvPr/>
        </p:nvPicPr>
        <p:blipFill>
          <a:blip r:embed="rId2"/>
          <a:stretch>
            <a:fillRect/>
          </a:stretch>
        </p:blipFill>
        <p:spPr>
          <a:xfrm>
            <a:off x="0" y="695510"/>
            <a:ext cx="1989426" cy="1196374"/>
          </a:xfrm>
          <a:prstGeom prst="rect">
            <a:avLst/>
          </a:prstGeom>
        </p:spPr>
      </p:pic>
      <p:pic>
        <p:nvPicPr>
          <p:cNvPr id="6" name="Picture 5" descr="Red heart plushy">
            <a:extLst>
              <a:ext uri="{FF2B5EF4-FFF2-40B4-BE49-F238E27FC236}">
                <a16:creationId xmlns:a16="http://schemas.microsoft.com/office/drawing/2014/main" id="{FBFB38C9-C724-A5AE-DEFE-89D2F75F4C7B}"/>
              </a:ext>
            </a:extLst>
          </p:cNvPr>
          <p:cNvPicPr>
            <a:picLocks noChangeAspect="1"/>
          </p:cNvPicPr>
          <p:nvPr/>
        </p:nvPicPr>
        <p:blipFill>
          <a:blip r:embed="rId2"/>
          <a:stretch>
            <a:fillRect/>
          </a:stretch>
        </p:blipFill>
        <p:spPr>
          <a:xfrm>
            <a:off x="8304756" y="695510"/>
            <a:ext cx="1989426" cy="1254092"/>
          </a:xfrm>
          <a:prstGeom prst="rect">
            <a:avLst/>
          </a:prstGeom>
        </p:spPr>
      </p:pic>
    </p:spTree>
    <p:extLst>
      <p:ext uri="{BB962C8B-B14F-4D97-AF65-F5344CB8AC3E}">
        <p14:creationId xmlns:p14="http://schemas.microsoft.com/office/powerpoint/2010/main" val="169893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C000"/>
                </a:solidFill>
              </a:rPr>
              <a:t>Social Work Programs of Study</a:t>
            </a:r>
          </a:p>
        </p:txBody>
      </p:sp>
      <p:sp>
        <p:nvSpPr>
          <p:cNvPr id="3" name="Content Placeholder 2"/>
          <p:cNvSpPr>
            <a:spLocks noGrp="1"/>
          </p:cNvSpPr>
          <p:nvPr>
            <p:ph idx="1"/>
          </p:nvPr>
        </p:nvSpPr>
        <p:spPr>
          <a:xfrm>
            <a:off x="530942" y="2100263"/>
            <a:ext cx="10412361" cy="5082201"/>
          </a:xfrm>
        </p:spPr>
        <p:txBody>
          <a:bodyPr>
            <a:normAutofit fontScale="70000" lnSpcReduction="20000"/>
          </a:bodyPr>
          <a:lstStyle/>
          <a:p>
            <a:pPr>
              <a:spcBef>
                <a:spcPts val="400"/>
              </a:spcBef>
              <a:spcAft>
                <a:spcPts val="600"/>
              </a:spcAft>
            </a:pPr>
            <a:r>
              <a:rPr lang="en-US" sz="3400" dirty="0">
                <a:ea typeface="Calibri" panose="020F0502020204030204" pitchFamily="34" charset="0"/>
              </a:rPr>
              <a:t>Contrary to the profession’s person-in-environment </a:t>
            </a:r>
            <a:r>
              <a:rPr lang="en-US" sz="3400" dirty="0" err="1">
                <a:ea typeface="Calibri" panose="020F0502020204030204" pitchFamily="34" charset="0"/>
              </a:rPr>
              <a:t>perspective,and</a:t>
            </a:r>
            <a:r>
              <a:rPr lang="en-US" sz="3400" dirty="0">
                <a:ea typeface="Calibri" panose="020F0502020204030204" pitchFamily="34" charset="0"/>
              </a:rPr>
              <a:t> despite accreditation standards, a</a:t>
            </a:r>
            <a:r>
              <a:rPr lang="en-US" sz="3400" dirty="0">
                <a:effectLst/>
                <a:ea typeface="Calibri" panose="020F0502020204030204" pitchFamily="34" charset="0"/>
              </a:rPr>
              <a:t>ddressing spirituality </a:t>
            </a:r>
            <a:r>
              <a:rPr lang="en-US" sz="3400" dirty="0">
                <a:ea typeface="Calibri" panose="020F0502020204030204" pitchFamily="34" charset="0"/>
              </a:rPr>
              <a:t>and </a:t>
            </a:r>
            <a:r>
              <a:rPr lang="en-US" sz="3400" dirty="0">
                <a:effectLst/>
                <a:ea typeface="Calibri" panose="020F0502020204030204" pitchFamily="34" charset="0"/>
              </a:rPr>
              <a:t>religious beliefs of Latinx individuals is less integrated &amp; not systematically addressed in practice &amp; in education and training of SW students</a:t>
            </a:r>
            <a:r>
              <a:rPr lang="en-US" sz="3400" dirty="0">
                <a:effectLst/>
              </a:rPr>
              <a:t> </a:t>
            </a:r>
            <a:endParaRPr lang="en-US" sz="3400" dirty="0"/>
          </a:p>
          <a:p>
            <a:pPr marL="0" indent="0">
              <a:buNone/>
            </a:pPr>
            <a:r>
              <a:rPr lang="en-US" sz="3400" dirty="0"/>
              <a:t>Some contributing factors:</a:t>
            </a:r>
          </a:p>
          <a:p>
            <a:pPr marL="0" indent="0">
              <a:buNone/>
            </a:pPr>
            <a:r>
              <a:rPr lang="en-US" sz="3400" dirty="0"/>
              <a:t>	--Hesitancy and fear in some instances</a:t>
            </a:r>
          </a:p>
          <a:p>
            <a:pPr marL="0" indent="0">
              <a:buNone/>
            </a:pPr>
            <a:r>
              <a:rPr lang="en-US" sz="3400" dirty="0"/>
              <a:t>	--Unsure of one’s ability</a:t>
            </a:r>
          </a:p>
          <a:p>
            <a:pPr marL="0" indent="0">
              <a:buNone/>
            </a:pPr>
            <a:r>
              <a:rPr lang="en-US" sz="3400" dirty="0"/>
              <a:t>	--Bias may be operating due to one’s past experiences or personal		 perspectives/</a:t>
            </a:r>
            <a:r>
              <a:rPr lang="en-US" sz="3400"/>
              <a:t>beliefs, e</a:t>
            </a:r>
            <a:r>
              <a:rPr lang="en-US" sz="3400" dirty="0"/>
              <a:t>.g. perspective that religion is harmful </a:t>
            </a:r>
          </a:p>
          <a:p>
            <a:pPr marL="0" indent="0">
              <a:buNone/>
            </a:pPr>
            <a:r>
              <a:rPr lang="en-US" sz="3400" dirty="0"/>
              <a:t>	--Historical separation of church and state in U.S.</a:t>
            </a:r>
          </a:p>
          <a:p>
            <a:pPr marL="0" indent="0">
              <a:buNone/>
            </a:pPr>
            <a:endParaRPr lang="en-US" sz="3400" dirty="0">
              <a:effectLst/>
              <a:ea typeface="Calibri" panose="020F0502020204030204" pitchFamily="34" charset="0"/>
            </a:endParaRPr>
          </a:p>
          <a:p>
            <a:r>
              <a:rPr lang="en-US" sz="3700" b="1" i="1" dirty="0">
                <a:solidFill>
                  <a:srgbClr val="FFFF00"/>
                </a:solidFill>
              </a:rPr>
              <a:t>What are some considerations?  How might we respect the client’s belief system?</a:t>
            </a:r>
          </a:p>
          <a:p>
            <a:pPr marL="0" indent="0">
              <a:buNone/>
            </a:pPr>
            <a:endParaRPr lang="en-US" sz="2800" dirty="0"/>
          </a:p>
        </p:txBody>
      </p:sp>
    </p:spTree>
    <p:extLst>
      <p:ext uri="{BB962C8B-B14F-4D97-AF65-F5344CB8AC3E}">
        <p14:creationId xmlns:p14="http://schemas.microsoft.com/office/powerpoint/2010/main" val="80865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C000"/>
                </a:solidFill>
              </a:rPr>
              <a:t>Spirituality and Latinos</a:t>
            </a:r>
          </a:p>
        </p:txBody>
      </p:sp>
      <p:sp>
        <p:nvSpPr>
          <p:cNvPr id="3" name="Content Placeholder 2"/>
          <p:cNvSpPr>
            <a:spLocks noGrp="1"/>
          </p:cNvSpPr>
          <p:nvPr>
            <p:ph idx="1"/>
          </p:nvPr>
        </p:nvSpPr>
        <p:spPr>
          <a:xfrm>
            <a:off x="680320" y="1834166"/>
            <a:ext cx="10421067" cy="5023833"/>
          </a:xfrm>
        </p:spPr>
        <p:txBody>
          <a:bodyPr>
            <a:normAutofit/>
          </a:bodyPr>
          <a:lstStyle/>
          <a:p>
            <a:endParaRPr lang="en-US" dirty="0"/>
          </a:p>
          <a:p>
            <a:r>
              <a:rPr lang="en-US" sz="2600" dirty="0"/>
              <a:t>Spirituality is an important core cultural value </a:t>
            </a:r>
          </a:p>
          <a:p>
            <a:r>
              <a:rPr lang="en-US" sz="2600" dirty="0"/>
              <a:t>Spiritual beliefs are seen in Latinos through religious practices such as attending church and prayer but also indigenous and cultural practices (</a:t>
            </a:r>
            <a:r>
              <a:rPr lang="en-US" sz="2200" dirty="0"/>
              <a:t>Ashing Giwa et al. 2006)</a:t>
            </a:r>
          </a:p>
          <a:p>
            <a:r>
              <a:rPr lang="en-US" sz="2600" dirty="0"/>
              <a:t>Faith experiences are interconnected with family life and the community of which they are a part (</a:t>
            </a:r>
            <a:r>
              <a:rPr lang="en-US" sz="2200" dirty="0"/>
              <a:t>Campesino et al. 2009)</a:t>
            </a:r>
          </a:p>
          <a:p>
            <a:r>
              <a:rPr lang="en-US" sz="2600" dirty="0"/>
              <a:t>Many see spirituality/religion seen as providing a path for coping with health and illness </a:t>
            </a:r>
            <a:r>
              <a:rPr lang="en-US" sz="2200" dirty="0"/>
              <a:t>(Jurkowski et al. 2010; </a:t>
            </a:r>
            <a:r>
              <a:rPr lang="en-US" sz="2200" dirty="0" err="1"/>
              <a:t>Mickley</a:t>
            </a:r>
            <a:r>
              <a:rPr lang="en-US" sz="2200" dirty="0"/>
              <a:t> &amp; Soeken 1993)</a:t>
            </a:r>
          </a:p>
          <a:p>
            <a:r>
              <a:rPr lang="en-US" kern="0" dirty="0">
                <a:ea typeface="Times New Roman" panose="02020603050405020304" pitchFamily="18" charset="0"/>
              </a:rPr>
              <a:t>S</a:t>
            </a:r>
            <a:r>
              <a:rPr lang="en-US" kern="0" dirty="0">
                <a:effectLst/>
                <a:ea typeface="Times New Roman" panose="02020603050405020304" pitchFamily="18" charset="0"/>
              </a:rPr>
              <a:t>pirituality and cultural practices can help people adjust and find connection </a:t>
            </a:r>
            <a:r>
              <a:rPr lang="en-US" kern="0">
                <a:effectLst/>
                <a:ea typeface="Times New Roman" panose="02020603050405020304" pitchFamily="18" charset="0"/>
              </a:rPr>
              <a:t>during challenging life </a:t>
            </a:r>
            <a:r>
              <a:rPr lang="en-US" kern="0" dirty="0">
                <a:effectLst/>
                <a:ea typeface="Times New Roman" panose="02020603050405020304" pitchFamily="18" charset="0"/>
              </a:rPr>
              <a:t>transitions and lead to resilience </a:t>
            </a:r>
            <a:r>
              <a:rPr lang="en-US" sz="2000" kern="0" dirty="0">
                <a:effectLst/>
                <a:ea typeface="Times New Roman" panose="02020603050405020304" pitchFamily="18" charset="0"/>
              </a:rPr>
              <a:t>(Hunter-Hernández, Costas-</a:t>
            </a:r>
            <a:r>
              <a:rPr lang="en-US" sz="2000" kern="0" dirty="0" err="1">
                <a:effectLst/>
                <a:ea typeface="Times New Roman" panose="02020603050405020304" pitchFamily="18" charset="0"/>
              </a:rPr>
              <a:t>Muñíz</a:t>
            </a:r>
            <a:r>
              <a:rPr lang="en-US" sz="2000" kern="0" dirty="0">
                <a:effectLst/>
                <a:ea typeface="Times New Roman" panose="02020603050405020304" pitchFamily="18" charset="0"/>
              </a:rPr>
              <a:t>, &amp; </a:t>
            </a:r>
            <a:r>
              <a:rPr lang="en-US" sz="2000" kern="0" dirty="0" err="1">
                <a:effectLst/>
                <a:ea typeface="Times New Roman" panose="02020603050405020304" pitchFamily="18" charset="0"/>
              </a:rPr>
              <a:t>Gany</a:t>
            </a:r>
            <a:r>
              <a:rPr lang="en-US" sz="2000" kern="0" dirty="0">
                <a:effectLst/>
                <a:ea typeface="Times New Roman" panose="02020603050405020304" pitchFamily="18" charset="0"/>
              </a:rPr>
              <a:t>, 2015</a:t>
            </a:r>
            <a:r>
              <a:rPr lang="en-US" sz="2000" kern="0" dirty="0">
                <a:ea typeface="Times New Roman" panose="02020603050405020304" pitchFamily="18" charset="0"/>
              </a:rPr>
              <a:t>)</a:t>
            </a:r>
            <a:endParaRPr lang="en-US" sz="2000" dirty="0"/>
          </a:p>
        </p:txBody>
      </p:sp>
    </p:spTree>
    <p:extLst>
      <p:ext uri="{BB962C8B-B14F-4D97-AF65-F5344CB8AC3E}">
        <p14:creationId xmlns:p14="http://schemas.microsoft.com/office/powerpoint/2010/main" val="54259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C000"/>
                </a:solidFill>
              </a:rPr>
              <a:t>Religion and Latinos</a:t>
            </a:r>
          </a:p>
        </p:txBody>
      </p:sp>
      <p:sp>
        <p:nvSpPr>
          <p:cNvPr id="3" name="Content Placeholder 2"/>
          <p:cNvSpPr>
            <a:spLocks noGrp="1"/>
          </p:cNvSpPr>
          <p:nvPr>
            <p:ph idx="1"/>
          </p:nvPr>
        </p:nvSpPr>
        <p:spPr>
          <a:xfrm>
            <a:off x="545690" y="2148349"/>
            <a:ext cx="10618839" cy="3802589"/>
          </a:xfrm>
        </p:spPr>
        <p:txBody>
          <a:bodyPr>
            <a:noAutofit/>
          </a:bodyPr>
          <a:lstStyle/>
          <a:p>
            <a:r>
              <a:rPr lang="en-US" sz="2600" dirty="0"/>
              <a:t>Religion plays a central role in the mental health and well-being of Latinos across all ages with almost 85% of Latinos in the United States embracing a religious affiliation (Weinstein &amp; Jimenez, 2021)</a:t>
            </a:r>
          </a:p>
          <a:p>
            <a:r>
              <a:rPr lang="en-US" sz="2600" dirty="0"/>
              <a:t>Studies among Latinos who self-identify as being religious have consistently conceptualized mental illness as a spiritual concern rather than a medical concern that can or should be treated by medical professionals. </a:t>
            </a:r>
          </a:p>
          <a:p>
            <a:r>
              <a:rPr lang="en-US" sz="2600" dirty="0"/>
              <a:t>Latinos are less likely to seek mental health services and instead tend to rely more on social support systems like family and religious community to help cope with mental health challenges</a:t>
            </a:r>
          </a:p>
        </p:txBody>
      </p:sp>
    </p:spTree>
    <p:extLst>
      <p:ext uri="{BB962C8B-B14F-4D97-AF65-F5344CB8AC3E}">
        <p14:creationId xmlns:p14="http://schemas.microsoft.com/office/powerpoint/2010/main" val="358908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C000"/>
                </a:solidFill>
              </a:rPr>
              <a:t>Links to cultural values</a:t>
            </a:r>
          </a:p>
        </p:txBody>
      </p:sp>
      <p:sp>
        <p:nvSpPr>
          <p:cNvPr id="3" name="Content Placeholder 2"/>
          <p:cNvSpPr>
            <a:spLocks noGrp="1"/>
          </p:cNvSpPr>
          <p:nvPr>
            <p:ph idx="1"/>
          </p:nvPr>
        </p:nvSpPr>
        <p:spPr>
          <a:xfrm>
            <a:off x="680321" y="2133600"/>
            <a:ext cx="10044829" cy="4895849"/>
          </a:xfrm>
        </p:spPr>
        <p:txBody>
          <a:bodyPr>
            <a:noAutofit/>
          </a:bodyPr>
          <a:lstStyle/>
          <a:p>
            <a:r>
              <a:rPr lang="en-US" sz="2800" dirty="0"/>
              <a:t>In faith experiences,</a:t>
            </a:r>
            <a:r>
              <a:rPr lang="en-US" sz="2800" i="1" dirty="0"/>
              <a:t> personalismo </a:t>
            </a:r>
            <a:r>
              <a:rPr lang="en-US" sz="2800" dirty="0"/>
              <a:t>translates to a direct and intimate relationship with one's conception of a universal being, which may include Christian concepts of God, Jesus, the Virgin Mary, the Virgin of Guadalupe, and/or various saints.</a:t>
            </a:r>
          </a:p>
          <a:p>
            <a:endParaRPr lang="en-US" sz="2800" dirty="0"/>
          </a:p>
          <a:p>
            <a:r>
              <a:rPr lang="en-US" sz="2800" dirty="0"/>
              <a:t>Faith experiences--often embedded in one's relationship with the family and members of the community, which may or may not include involvement with the church. The role of women in the family and local community is a key component.</a:t>
            </a:r>
          </a:p>
        </p:txBody>
      </p:sp>
    </p:spTree>
    <p:extLst>
      <p:ext uri="{BB962C8B-B14F-4D97-AF65-F5344CB8AC3E}">
        <p14:creationId xmlns:p14="http://schemas.microsoft.com/office/powerpoint/2010/main" val="326420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C000"/>
                </a:solidFill>
              </a:rPr>
              <a:t>Fostering “</a:t>
            </a:r>
            <a:r>
              <a:rPr lang="en-US" sz="4000" b="1" i="1" dirty="0">
                <a:solidFill>
                  <a:srgbClr val="FFC000"/>
                </a:solidFill>
              </a:rPr>
              <a:t>la </a:t>
            </a:r>
            <a:r>
              <a:rPr lang="es-ES_tradnl" sz="4000" b="1" i="1" dirty="0">
                <a:solidFill>
                  <a:srgbClr val="FFC000"/>
                </a:solidFill>
              </a:rPr>
              <a:t>plática</a:t>
            </a:r>
            <a:r>
              <a:rPr lang="en-US" sz="4000" b="1" dirty="0">
                <a:solidFill>
                  <a:srgbClr val="FFC000"/>
                </a:solidFill>
              </a:rPr>
              <a:t>”</a:t>
            </a:r>
          </a:p>
        </p:txBody>
      </p:sp>
      <p:sp>
        <p:nvSpPr>
          <p:cNvPr id="4" name="Rectangle 1"/>
          <p:cNvSpPr>
            <a:spLocks noGrp="1" noChangeArrowheads="1"/>
          </p:cNvSpPr>
          <p:nvPr>
            <p:ph idx="1"/>
          </p:nvPr>
        </p:nvSpPr>
        <p:spPr bwMode="auto">
          <a:xfrm>
            <a:off x="540727" y="2063385"/>
            <a:ext cx="1107830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mn-lt"/>
                <a:cs typeface="Arial" panose="020B0604020202020204" pitchFamily="34" charset="0"/>
              </a:rPr>
              <a:t>Q</a:t>
            </a:r>
            <a:r>
              <a:rPr kumimoji="0" lang="en-US" altLang="en-US" sz="2800" b="0" i="0" u="none" strike="noStrike" cap="none" normalizeH="0" baseline="0" dirty="0">
                <a:ln>
                  <a:noFill/>
                </a:ln>
                <a:effectLst/>
                <a:latin typeface="+mn-lt"/>
                <a:cs typeface="Arial" panose="020B0604020202020204" pitchFamily="34" charset="0"/>
              </a:rPr>
              <a:t>uestions that can be used in initial assessment to “open the doors” to clients talking about issues of religion and spirituality:</a:t>
            </a:r>
            <a:endParaRPr kumimoji="0" lang="en-US" altLang="en-US" sz="28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mn-lt"/>
                <a:cs typeface="Arial" panose="020B0604020202020204" pitchFamily="34" charset="0"/>
              </a:rPr>
              <a:t> </a:t>
            </a:r>
            <a:endParaRPr kumimoji="0" lang="en-US" altLang="en-US" sz="28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mn-lt"/>
                <a:cs typeface="Arial" panose="020B0604020202020204" pitchFamily="34" charset="0"/>
              </a:rPr>
              <a:t>·</a:t>
            </a:r>
            <a:r>
              <a:rPr kumimoji="0" lang="en-US" altLang="en-US" sz="2800" b="0" i="0" u="none" strike="noStrike" cap="none" normalizeH="0" baseline="0" dirty="0">
                <a:ln>
                  <a:noFill/>
                </a:ln>
                <a:effectLst/>
                <a:latin typeface="+mn-lt"/>
                <a:cs typeface="Times New Roman" panose="02020603050405020304" pitchFamily="18" charset="0"/>
              </a:rPr>
              <a:t>      </a:t>
            </a:r>
            <a:r>
              <a:rPr kumimoji="0" lang="en-US" altLang="en-US" sz="2800" b="1" i="0" u="none" strike="noStrike" cap="none" normalizeH="0" baseline="0" dirty="0">
                <a:ln>
                  <a:noFill/>
                </a:ln>
                <a:effectLst/>
                <a:latin typeface="+mn-lt"/>
                <a:cs typeface="Times New Roman" panose="02020603050405020304" pitchFamily="18" charset="0"/>
              </a:rPr>
              <a:t>  </a:t>
            </a:r>
            <a:r>
              <a:rPr kumimoji="0" lang="en-US" altLang="en-US" sz="2800" b="1" i="0" u="none" strike="noStrike" cap="none" normalizeH="0" baseline="0" dirty="0">
                <a:ln>
                  <a:noFill/>
                </a:ln>
                <a:effectLst/>
                <a:latin typeface="+mn-lt"/>
                <a:cs typeface="Arial" panose="020B0604020202020204" pitchFamily="34" charset="0"/>
              </a:rPr>
              <a:t>Who or what provides you with strength or hope?</a:t>
            </a:r>
            <a:endParaRPr kumimoji="0" lang="en-US" altLang="en-US" sz="2800" b="1"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mn-lt"/>
                <a:cs typeface="Arial" panose="020B0604020202020204" pitchFamily="34" charset="0"/>
              </a:rPr>
              <a:t>·</a:t>
            </a:r>
            <a:r>
              <a:rPr kumimoji="0" lang="en-US" altLang="en-US" sz="2800" b="1" i="0" u="none" strike="noStrike" cap="none" normalizeH="0" baseline="0" dirty="0">
                <a:ln>
                  <a:noFill/>
                </a:ln>
                <a:effectLst/>
                <a:latin typeface="+mn-lt"/>
                <a:cs typeface="Times New Roman" panose="02020603050405020304" pitchFamily="18" charset="0"/>
              </a:rPr>
              <a:t>        </a:t>
            </a:r>
            <a:r>
              <a:rPr kumimoji="0" lang="en-US" altLang="en-US" sz="2800" b="1" i="0" u="none" strike="noStrike" cap="none" normalizeH="0" baseline="0" dirty="0">
                <a:ln>
                  <a:noFill/>
                </a:ln>
                <a:effectLst/>
                <a:latin typeface="+mn-lt"/>
                <a:cs typeface="Arial" panose="020B0604020202020204" pitchFamily="34" charset="0"/>
              </a:rPr>
              <a:t>What gives your life meaning and purpose?</a:t>
            </a:r>
          </a:p>
          <a:p>
            <a:pPr>
              <a:lnSpc>
                <a:spcPct val="100000"/>
              </a:lnSpc>
            </a:pPr>
            <a:r>
              <a:rPr lang="en-US" altLang="en-US" sz="2800" b="1" dirty="0">
                <a:latin typeface="+mn-lt"/>
                <a:cs typeface="Arial" panose="020B0604020202020204" pitchFamily="34" charset="0"/>
              </a:rPr>
              <a:t>       What practices help you be your best self?</a:t>
            </a:r>
            <a:endParaRPr kumimoji="0" lang="en-US" altLang="en-US" sz="2800" b="1"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mn-lt"/>
                <a:cs typeface="Arial" panose="020B0604020202020204" pitchFamily="34" charset="0"/>
              </a:rPr>
              <a:t> </a:t>
            </a:r>
            <a:endParaRPr kumimoji="0" lang="en-US" altLang="en-US" sz="2800" b="1" i="0" u="none" strike="noStrike" cap="none" normalizeH="0" baseline="0" dirty="0">
              <a:ln>
                <a:noFill/>
              </a:ln>
              <a:effectLst/>
              <a:latin typeface="+mn-lt"/>
            </a:endParaRPr>
          </a:p>
          <a:p>
            <a:pPr marL="0" indent="0">
              <a:lnSpc>
                <a:spcPct val="100000"/>
              </a:lnSpc>
              <a:buNone/>
            </a:pPr>
            <a:r>
              <a:rPr kumimoji="0" lang="en-US" altLang="en-US" sz="2800" b="1" i="0" u="none" strike="noStrike" cap="none" normalizeH="0" baseline="0" dirty="0">
                <a:ln>
                  <a:noFill/>
                </a:ln>
                <a:effectLst/>
                <a:latin typeface="+mn-lt"/>
                <a:cs typeface="Arial" panose="020B0604020202020204" pitchFamily="34" charset="0"/>
              </a:rPr>
              <a:t>·</a:t>
            </a:r>
            <a:r>
              <a:rPr kumimoji="0" lang="en-US" altLang="en-US" sz="2800" b="1" i="0" u="none" strike="noStrike" cap="none" normalizeH="0" baseline="0" dirty="0">
                <a:ln>
                  <a:noFill/>
                </a:ln>
                <a:effectLst/>
                <a:latin typeface="+mn-lt"/>
                <a:cs typeface="Times New Roman" panose="02020603050405020304" pitchFamily="18" charset="0"/>
              </a:rPr>
              <a:t>        Wh</a:t>
            </a:r>
            <a:r>
              <a:rPr kumimoji="0" lang="en-US" altLang="en-US" sz="2800" b="1" i="0" u="none" strike="noStrike" cap="none" normalizeH="0" baseline="0" dirty="0">
                <a:ln>
                  <a:noFill/>
                </a:ln>
                <a:effectLst/>
                <a:latin typeface="+mn-lt"/>
                <a:cs typeface="Arial" panose="020B0604020202020204" pitchFamily="34" charset="0"/>
              </a:rPr>
              <a:t>at gives meaning to your life?</a:t>
            </a:r>
            <a:endParaRPr lang="en-US" altLang="en-US" sz="2800" b="1" dirty="0">
              <a:latin typeface="+mn-lt"/>
            </a:endParaRPr>
          </a:p>
          <a:p>
            <a:pPr>
              <a:lnSpc>
                <a:spcPct val="100000"/>
              </a:lnSpc>
            </a:pPr>
            <a:r>
              <a:rPr kumimoji="0" lang="en-US" altLang="en-US" sz="2800" b="1" i="0" u="none" strike="noStrike" cap="none" normalizeH="0" baseline="0" dirty="0">
                <a:ln>
                  <a:noFill/>
                </a:ln>
                <a:effectLst/>
                <a:latin typeface="+mn-lt"/>
                <a:cs typeface="Arial" panose="020B0604020202020204" pitchFamily="34" charset="0"/>
              </a:rPr>
              <a:t>       What is your greatest source of strength?</a:t>
            </a:r>
          </a:p>
          <a:p>
            <a:pPr>
              <a:lnSpc>
                <a:spcPct val="100000"/>
              </a:lnSpc>
            </a:pPr>
            <a:r>
              <a:rPr kumimoji="0" lang="en-US" altLang="en-US" sz="2800" b="1" i="0" u="none" strike="noStrike" cap="none" normalizeH="0" baseline="0" dirty="0">
                <a:ln>
                  <a:noFill/>
                </a:ln>
                <a:effectLst/>
                <a:latin typeface="+mn-lt"/>
                <a:cs typeface="Arial" panose="020B0604020202020204" pitchFamily="34" charset="0"/>
              </a:rPr>
              <a:t>       What helps get you through </a:t>
            </a:r>
            <a:r>
              <a:rPr lang="en-US" altLang="en-US" sz="2800" b="1" dirty="0">
                <a:latin typeface="+mn-lt"/>
                <a:cs typeface="Arial" panose="020B0604020202020204" pitchFamily="34" charset="0"/>
              </a:rPr>
              <a:t>hard</a:t>
            </a:r>
            <a:r>
              <a:rPr kumimoji="0" lang="en-US" altLang="en-US" sz="2800" b="1" i="0" u="none" strike="noStrike" cap="none" normalizeH="0" baseline="0" dirty="0">
                <a:ln>
                  <a:noFill/>
                </a:ln>
                <a:effectLst/>
                <a:latin typeface="+mn-lt"/>
                <a:cs typeface="Arial" panose="020B0604020202020204" pitchFamily="34" charset="0"/>
              </a:rPr>
              <a:t> times? your illness?</a:t>
            </a:r>
            <a:endParaRPr lang="en-US" altLang="en-US" sz="2800" b="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effectLst/>
              <a:latin typeface="+mn-lt"/>
              <a:cs typeface="Arial" panose="020B0604020202020204" pitchFamily="34" charset="0"/>
            </a:endParaRPr>
          </a:p>
        </p:txBody>
      </p:sp>
    </p:spTree>
    <p:extLst>
      <p:ext uri="{BB962C8B-B14F-4D97-AF65-F5344CB8AC3E}">
        <p14:creationId xmlns:p14="http://schemas.microsoft.com/office/powerpoint/2010/main" val="377956096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5451</TotalTime>
  <Words>542</Words>
  <Application>Microsoft Office PowerPoint</Application>
  <PresentationFormat>Widescreen</PresentationFormat>
  <Paragraphs>46</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Cambria Math</vt:lpstr>
      <vt:lpstr>Trebuchet MS</vt:lpstr>
      <vt:lpstr>Berlin</vt:lpstr>
      <vt:lpstr>Latinx cultural values  </vt:lpstr>
      <vt:lpstr>Social Work Programs of Study</vt:lpstr>
      <vt:lpstr>Spirituality and Latinos</vt:lpstr>
      <vt:lpstr>Religion and Latinos</vt:lpstr>
      <vt:lpstr>Links to cultural values</vt:lpstr>
      <vt:lpstr>Fostering “la plática”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Nueva Vista--Paraprofessionals Delivering Telephone-based CBT for Depressed Rural Latinx</dc:title>
  <dc:creator>Gino Aisenberg</dc:creator>
  <cp:lastModifiedBy>Delgado, Adrian</cp:lastModifiedBy>
  <cp:revision>295</cp:revision>
  <dcterms:created xsi:type="dcterms:W3CDTF">2020-10-11T15:53:16Z</dcterms:created>
  <dcterms:modified xsi:type="dcterms:W3CDTF">2023-05-17T01:58:46Z</dcterms:modified>
</cp:coreProperties>
</file>